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3"/>
  </p:handoutMasterIdLst>
  <p:sldIdLst>
    <p:sldId id="256" r:id="rId2"/>
    <p:sldId id="257" r:id="rId3"/>
    <p:sldId id="281" r:id="rId4"/>
    <p:sldId id="283" r:id="rId5"/>
    <p:sldId id="282" r:id="rId6"/>
    <p:sldId id="277" r:id="rId7"/>
    <p:sldId id="278" r:id="rId8"/>
    <p:sldId id="279" r:id="rId9"/>
    <p:sldId id="284" r:id="rId10"/>
    <p:sldId id="280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67" autoAdjust="0"/>
  </p:normalViewPr>
  <p:slideViewPr>
    <p:cSldViewPr>
      <p:cViewPr varScale="1">
        <p:scale>
          <a:sx n="66" d="100"/>
          <a:sy n="66" d="100"/>
        </p:scale>
        <p:origin x="-1268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notesViewPr>
    <p:cSldViewPr>
      <p:cViewPr>
        <p:scale>
          <a:sx n="55" d="100"/>
          <a:sy n="55" d="100"/>
        </p:scale>
        <p:origin x="-2030" y="-5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988840" y="25152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ctr"/>
            <a:r>
              <a:rPr lang="es-ES" dirty="0" err="1" smtClean="0"/>
              <a:t>Selected</a:t>
            </a:r>
            <a:r>
              <a:rPr lang="es-ES" dirty="0" smtClean="0"/>
              <a:t>  UK </a:t>
            </a:r>
            <a:r>
              <a:rPr lang="es-ES" dirty="0" err="1" smtClean="0"/>
              <a:t>projects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received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Label</a:t>
            </a:r>
            <a:r>
              <a:rPr lang="es-ES" dirty="0" smtClean="0"/>
              <a:t> 2008-2011</a:t>
            </a:r>
            <a:endParaRPr lang="es-E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1916832" y="8388424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NELLIP Project </a:t>
            </a:r>
            <a:r>
              <a:rPr kumimoji="0" lang="es-E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Kick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-off Meeting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23rd </a:t>
            </a:r>
            <a:r>
              <a:rPr kumimoji="0" lang="es-E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February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CF776B-E57F-4C84-B36D-1CBEBF94CA66}" type="datetimeFigureOut">
              <a:rPr lang="es-ES" smtClean="0"/>
              <a:pPr/>
              <a:t>07/02/2013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F41510-BC95-4897-A512-A5D4D870BA67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1026" name="Picture 2" descr="Logo Nellip"/>
          <p:cNvPicPr>
            <a:picLocks noChangeAspect="1" noChangeArrowheads="1"/>
          </p:cNvPicPr>
          <p:nvPr userDrawn="1"/>
        </p:nvPicPr>
        <p:blipFill>
          <a:blip r:embed="rId3" cstate="print"/>
          <a:srcRect b="5989"/>
          <a:stretch>
            <a:fillRect/>
          </a:stretch>
        </p:blipFill>
        <p:spPr bwMode="auto">
          <a:xfrm>
            <a:off x="3563888" y="86506"/>
            <a:ext cx="2150568" cy="147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F776B-E57F-4C84-B36D-1CBEBF94CA66}" type="datetimeFigureOut">
              <a:rPr lang="es-ES" smtClean="0"/>
              <a:pPr/>
              <a:t>07/02/2013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41510-BC95-4897-A512-A5D4D870BA6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F776B-E57F-4C84-B36D-1CBEBF94CA66}" type="datetimeFigureOut">
              <a:rPr lang="es-ES" smtClean="0"/>
              <a:pPr/>
              <a:t>07/02/2013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41510-BC95-4897-A512-A5D4D870BA6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2240" y="6309320"/>
            <a:ext cx="1920240" cy="365760"/>
          </a:xfrm>
        </p:spPr>
        <p:txBody>
          <a:bodyPr/>
          <a:lstStyle>
            <a:extLst/>
          </a:lstStyle>
          <a:p>
            <a:fld id="{C6CF776B-E57F-4C84-B36D-1CBEBF94CA66}" type="datetimeFigureOut">
              <a:rPr lang="es-ES" smtClean="0"/>
              <a:pPr/>
              <a:t>07/02/2013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41510-BC95-4897-A512-A5D4D870BA6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026" name="Picture 2" descr="Logo_basic_043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1889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F776B-E57F-4C84-B36D-1CBEBF94CA66}" type="datetimeFigureOut">
              <a:rPr lang="es-ES" smtClean="0"/>
              <a:pPr/>
              <a:t>07/02/2013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41510-BC95-4897-A512-A5D4D870BA6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F776B-E57F-4C84-B36D-1CBEBF94CA66}" type="datetimeFigureOut">
              <a:rPr lang="es-ES" smtClean="0"/>
              <a:pPr/>
              <a:t>07/02/2013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41510-BC95-4897-A512-A5D4D870BA6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F776B-E57F-4C84-B36D-1CBEBF94CA66}" type="datetimeFigureOut">
              <a:rPr lang="es-ES" smtClean="0"/>
              <a:pPr/>
              <a:t>07/02/2013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41510-BC95-4897-A512-A5D4D870BA6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F776B-E57F-4C84-B36D-1CBEBF94CA66}" type="datetimeFigureOut">
              <a:rPr lang="es-ES" smtClean="0"/>
              <a:pPr/>
              <a:t>07/02/2013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41510-BC95-4897-A512-A5D4D870BA6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F776B-E57F-4C84-B36D-1CBEBF94CA66}" type="datetimeFigureOut">
              <a:rPr lang="es-ES" smtClean="0"/>
              <a:pPr/>
              <a:t>07/02/2013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41510-BC95-4897-A512-A5D4D870BA6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CF776B-E57F-4C84-B36D-1CBEBF94CA66}" type="datetimeFigureOut">
              <a:rPr lang="es-ES" smtClean="0"/>
              <a:pPr/>
              <a:t>07/02/2013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41510-BC95-4897-A512-A5D4D870BA6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CF776B-E57F-4C84-B36D-1CBEBF94CA66}" type="datetimeFigureOut">
              <a:rPr lang="es-ES" smtClean="0"/>
              <a:pPr/>
              <a:t>07/02/2013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F41510-BC95-4897-A512-A5D4D870BA6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s-ES" dirty="0" err="1" smtClean="0"/>
              <a:t>Kick</a:t>
            </a:r>
            <a:r>
              <a:rPr lang="es-ES" dirty="0" smtClean="0"/>
              <a:t>-off </a:t>
            </a:r>
            <a:r>
              <a:rPr lang="es-ES" dirty="0" err="1" smtClean="0"/>
              <a:t>meeting</a:t>
            </a:r>
            <a:r>
              <a:rPr lang="es-ES" dirty="0" smtClean="0"/>
              <a:t>  23.02.12</a:t>
            </a:r>
            <a:endParaRPr lang="es-E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F41510-BC95-4897-A512-A5D4D870BA67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2050" name="Picture 2" descr="Logo Nellip"/>
          <p:cNvPicPr>
            <a:picLocks noChangeAspect="1" noChangeArrowheads="1"/>
          </p:cNvPicPr>
          <p:nvPr userDrawn="1"/>
        </p:nvPicPr>
        <p:blipFill>
          <a:blip r:embed="rId14" cstate="print"/>
          <a:srcRect b="5989"/>
          <a:stretch>
            <a:fillRect/>
          </a:stretch>
        </p:blipFill>
        <p:spPr bwMode="auto">
          <a:xfrm>
            <a:off x="7380312" y="5900738"/>
            <a:ext cx="14001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752601"/>
            <a:ext cx="8424936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 smtClean="0"/>
              <a:t>EUROPÄISCHES SPRACHENSIEGEL</a:t>
            </a:r>
            <a:br>
              <a:rPr lang="es-ES" sz="4400" dirty="0" smtClean="0"/>
            </a:br>
            <a:r>
              <a:rPr lang="es-ES" sz="4400" dirty="0" smtClean="0"/>
              <a:t>NATIONAL REPORT: GERMANY</a:t>
            </a:r>
            <a:endParaRPr lang="es-E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err="1" smtClean="0"/>
              <a:t>Outline</a:t>
            </a:r>
            <a:endParaRPr lang="es-E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295232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sz="2800" dirty="0" smtClean="0"/>
              <a:t>PRO: attracts a broad spectrum of different kinds of </a:t>
            </a:r>
            <a:r>
              <a:rPr lang="en-GB" sz="2800" dirty="0" smtClean="0"/>
              <a:t>project from different sectors of education, so there is a good balance between schools, adult education and universities </a:t>
            </a:r>
            <a:endParaRPr lang="en-GB" sz="2800" dirty="0" smtClean="0"/>
          </a:p>
          <a:p>
            <a:pPr lvl="0"/>
            <a:r>
              <a:rPr lang="en-GB" sz="2800" dirty="0" smtClean="0"/>
              <a:t>CON: it can mean that the follow-up and promotion of the awards is not optimal as the awarding body is not involved in the two following years</a:t>
            </a:r>
            <a:r>
              <a:rPr lang="en-GB" sz="2800" dirty="0" smtClean="0"/>
              <a:t>. It is also harder for those interested (including EAQUALS…) to find the information they need, application forms etc.</a:t>
            </a:r>
            <a:endParaRPr lang="en-GB" sz="28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THE PROS </a:t>
            </a:r>
            <a:r>
              <a:rPr lang="en-GB" sz="3200" dirty="0" smtClean="0"/>
              <a:t>AND CONS OF </a:t>
            </a:r>
            <a:r>
              <a:rPr lang="en-GB" sz="3200" dirty="0" smtClean="0"/>
              <a:t>ROTATION AMONG DIFFERENT AGENCIES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6275040" cy="994122"/>
          </a:xfrm>
        </p:spPr>
        <p:txBody>
          <a:bodyPr/>
          <a:lstStyle/>
          <a:p>
            <a:pPr algn="ctr"/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320480"/>
          </a:xfrm>
        </p:spPr>
        <p:txBody>
          <a:bodyPr>
            <a:normAutofit fontScale="92500"/>
          </a:bodyPr>
          <a:lstStyle/>
          <a:p>
            <a:pPr>
              <a:buClrTx/>
            </a:pPr>
            <a:r>
              <a:rPr lang="en-GB" sz="2800" b="1" dirty="0" smtClean="0"/>
              <a:t>Unify efforts to bring the scheme to the attention of potential </a:t>
            </a:r>
            <a:r>
              <a:rPr lang="en-GB" sz="2800" b="1" dirty="0" smtClean="0"/>
              <a:t>applicants e.g. by providing</a:t>
            </a:r>
            <a:r>
              <a:rPr lang="en-GB" sz="2800" dirty="0" smtClean="0"/>
              <a:t>:</a:t>
            </a:r>
            <a:endParaRPr lang="en-GB" sz="4000" dirty="0" smtClean="0"/>
          </a:p>
          <a:p>
            <a:pPr lvl="1">
              <a:buClrTx/>
            </a:pPr>
            <a:r>
              <a:rPr lang="en-GB" sz="2800" dirty="0" smtClean="0"/>
              <a:t>a</a:t>
            </a:r>
            <a:r>
              <a:rPr lang="en-GB" sz="2800" dirty="0" smtClean="0"/>
              <a:t> </a:t>
            </a:r>
            <a:r>
              <a:rPr lang="en-GB" sz="2800" dirty="0" smtClean="0"/>
              <a:t>single ‘</a:t>
            </a:r>
            <a:r>
              <a:rPr lang="en-GB" sz="2800" dirty="0" err="1" smtClean="0"/>
              <a:t>Sprachensiegel</a:t>
            </a:r>
            <a:r>
              <a:rPr lang="en-GB" sz="2800" dirty="0" smtClean="0"/>
              <a:t>’ website (or webpage) that clarifies which organisation is in charge in which year with links directly to the application form on the relevant </a:t>
            </a:r>
            <a:r>
              <a:rPr lang="en-GB" sz="2800" dirty="0" smtClean="0"/>
              <a:t>website</a:t>
            </a:r>
          </a:p>
          <a:p>
            <a:pPr lvl="1">
              <a:buClrTx/>
            </a:pPr>
            <a:r>
              <a:rPr lang="en-GB" sz="2800" dirty="0" smtClean="0"/>
              <a:t>A </a:t>
            </a:r>
            <a:r>
              <a:rPr lang="en-GB" sz="2800" dirty="0" smtClean="0"/>
              <a:t>single German list of all winning </a:t>
            </a:r>
            <a:r>
              <a:rPr lang="en-GB" sz="2800" dirty="0" smtClean="0"/>
              <a:t>projects over the years</a:t>
            </a:r>
            <a:endParaRPr lang="en-GB" sz="4000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GB" sz="2800" b="1" dirty="0" smtClean="0"/>
              <a:t>Look for ways to maintain greater visibility for projects after the award</a:t>
            </a:r>
            <a:r>
              <a:rPr lang="en-GB" sz="2800" dirty="0" smtClean="0"/>
              <a:t>, e.g. by creating a network of project leaders.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	Each year one of three separate agencies take turns in running the scheme:</a:t>
            </a:r>
          </a:p>
          <a:p>
            <a:r>
              <a:rPr lang="en-GB" sz="2800" b="1" dirty="0" smtClean="0"/>
              <a:t>2010</a:t>
            </a:r>
            <a:r>
              <a:rPr lang="en-GB" sz="2800" dirty="0" smtClean="0"/>
              <a:t>:DAAD </a:t>
            </a:r>
            <a:r>
              <a:rPr lang="en-GB" sz="2800" dirty="0" smtClean="0"/>
              <a:t>- the </a:t>
            </a:r>
            <a:r>
              <a:rPr lang="en-GB" sz="2800" dirty="0" smtClean="0"/>
              <a:t>German Academic Exchange </a:t>
            </a:r>
            <a:r>
              <a:rPr lang="en-GB" sz="2800" dirty="0" smtClean="0"/>
              <a:t>Service</a:t>
            </a:r>
            <a:endParaRPr lang="en-GB" sz="2800" dirty="0" smtClean="0"/>
          </a:p>
          <a:p>
            <a:r>
              <a:rPr lang="en-GB" sz="2800" b="1" dirty="0" smtClean="0"/>
              <a:t>2011</a:t>
            </a:r>
            <a:r>
              <a:rPr lang="en-GB" sz="2800" dirty="0" smtClean="0"/>
              <a:t>: PAD - </a:t>
            </a:r>
            <a:r>
              <a:rPr lang="en-GB" sz="2800" dirty="0" err="1" smtClean="0"/>
              <a:t>Pädagogischer</a:t>
            </a:r>
            <a:r>
              <a:rPr lang="en-GB" sz="2800" dirty="0" smtClean="0"/>
              <a:t> </a:t>
            </a:r>
            <a:r>
              <a:rPr lang="en-GB" sz="2800" dirty="0" err="1" smtClean="0"/>
              <a:t>Austauschdienst</a:t>
            </a:r>
            <a:r>
              <a:rPr lang="en-GB" sz="2800" dirty="0" smtClean="0"/>
              <a:t>, the only public body working on behalf of the Federal States to promote international exchange and cooperation in the school sector - (</a:t>
            </a:r>
            <a:r>
              <a:rPr lang="en-GB" sz="2800" dirty="0" err="1" smtClean="0"/>
              <a:t>Kultusministerkonferenz</a:t>
            </a:r>
            <a:r>
              <a:rPr lang="en-GB" sz="2800" dirty="0" smtClean="0"/>
              <a:t>). </a:t>
            </a:r>
          </a:p>
          <a:p>
            <a:r>
              <a:rPr lang="en-GB" sz="2800" b="1" dirty="0" smtClean="0"/>
              <a:t>2012</a:t>
            </a:r>
            <a:r>
              <a:rPr lang="en-GB" sz="2800" dirty="0" smtClean="0"/>
              <a:t>: BIBB </a:t>
            </a:r>
            <a:r>
              <a:rPr lang="en-GB" sz="2800" dirty="0" smtClean="0"/>
              <a:t>- the </a:t>
            </a:r>
            <a:r>
              <a:rPr lang="en-GB" sz="2800" dirty="0" smtClean="0"/>
              <a:t>Federal Institute for Vocational Education and </a:t>
            </a:r>
            <a:r>
              <a:rPr lang="en-GB" sz="2800" dirty="0" smtClean="0"/>
              <a:t>Training </a:t>
            </a:r>
            <a:endParaRPr lang="en-GB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922114"/>
          </a:xfrm>
        </p:spPr>
        <p:txBody>
          <a:bodyPr>
            <a:noAutofit/>
          </a:bodyPr>
          <a:lstStyle/>
          <a:p>
            <a:r>
              <a:rPr lang="es-ES" sz="3200" dirty="0" smtClean="0"/>
              <a:t>ORGANISATION OF THE SCHEME</a:t>
            </a:r>
            <a:endParaRPr lang="es-E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188640"/>
            <a:ext cx="8636000" cy="567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538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dirty="0" smtClean="0"/>
              <a:t>The </a:t>
            </a:r>
            <a:r>
              <a:rPr lang="en-GB" b="1" dirty="0" smtClean="0"/>
              <a:t>overall theme </a:t>
            </a:r>
            <a:r>
              <a:rPr lang="en-GB" dirty="0" smtClean="0"/>
              <a:t>for the awards changes each year: </a:t>
            </a:r>
          </a:p>
          <a:p>
            <a:pPr lvl="0"/>
            <a:r>
              <a:rPr lang="en-GB" b="1" dirty="0" smtClean="0"/>
              <a:t>2007</a:t>
            </a:r>
            <a:r>
              <a:rPr lang="en-GB" dirty="0" smtClean="0"/>
              <a:t>: qualification and training of language teachers and trainers</a:t>
            </a:r>
          </a:p>
          <a:p>
            <a:pPr lvl="0"/>
            <a:r>
              <a:rPr lang="en-GB" b="1" dirty="0" smtClean="0"/>
              <a:t>2008</a:t>
            </a:r>
            <a:r>
              <a:rPr lang="en-GB" dirty="0" smtClean="0"/>
              <a:t>: Intercultural dialogue in language learning</a:t>
            </a:r>
          </a:p>
          <a:p>
            <a:pPr lvl="0"/>
            <a:r>
              <a:rPr lang="en-GB" b="1" dirty="0" smtClean="0"/>
              <a:t>2009</a:t>
            </a:r>
            <a:r>
              <a:rPr lang="en-GB" dirty="0" smtClean="0"/>
              <a:t>: plurilingualism (described as “Europe’s trump card in innovation and creativity”). </a:t>
            </a:r>
          </a:p>
          <a:p>
            <a:pPr lvl="0"/>
            <a:r>
              <a:rPr lang="en-GB" b="1" dirty="0" smtClean="0"/>
              <a:t>2010</a:t>
            </a:r>
            <a:r>
              <a:rPr lang="en-GB" dirty="0" smtClean="0"/>
              <a:t>: foreign language training for professional life </a:t>
            </a:r>
          </a:p>
          <a:p>
            <a:pPr lvl="0"/>
            <a:r>
              <a:rPr lang="en-GB" b="1" dirty="0" smtClean="0"/>
              <a:t>2011</a:t>
            </a:r>
            <a:r>
              <a:rPr lang="en-GB" dirty="0" smtClean="0"/>
              <a:t>:“language learning in the community – using resources and building competences”.</a:t>
            </a:r>
          </a:p>
          <a:p>
            <a:pPr lvl="0"/>
            <a:r>
              <a:rPr lang="en-GB" b="1" dirty="0" smtClean="0"/>
              <a:t>2012</a:t>
            </a:r>
            <a:r>
              <a:rPr lang="en-GB" dirty="0" smtClean="0"/>
              <a:t>: digital media in language learning.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850106"/>
          </a:xfrm>
        </p:spPr>
        <p:txBody>
          <a:bodyPr>
            <a:normAutofit/>
          </a:bodyPr>
          <a:lstStyle/>
          <a:p>
            <a:r>
              <a:rPr lang="en-GB" dirty="0" smtClean="0"/>
              <a:t>NEW THEME EACH YEAR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awards attract a broad range of educational institutions in Germany, from primary schools, secondary schools and in vocational training and universities. </a:t>
            </a:r>
          </a:p>
          <a:p>
            <a:r>
              <a:rPr lang="en-GB" dirty="0" smtClean="0"/>
              <a:t>Some of the projects are local, for example tandem learning in two primary schools on either side of the German-Polish border </a:t>
            </a:r>
          </a:p>
          <a:p>
            <a:r>
              <a:rPr lang="en-GB" dirty="0" smtClean="0"/>
              <a:t>others, such as a project bringing together chefs in vocational training, are Europe-wide.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994122"/>
          </a:xfrm>
        </p:spPr>
        <p:txBody>
          <a:bodyPr/>
          <a:lstStyle/>
          <a:p>
            <a:r>
              <a:rPr lang="en-GB" dirty="0" smtClean="0"/>
              <a:t>APPLICATIONS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3"/>
            <a:ext cx="8229600" cy="403244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2012 </a:t>
            </a:r>
            <a:r>
              <a:rPr lang="en-GB" dirty="0" smtClean="0"/>
              <a:t>awards </a:t>
            </a:r>
            <a:r>
              <a:rPr lang="en-GB" dirty="0" smtClean="0"/>
              <a:t>were announced in Bonn (26</a:t>
            </a:r>
            <a:r>
              <a:rPr lang="en-GB" baseline="30000" dirty="0" smtClean="0"/>
              <a:t>th</a:t>
            </a:r>
            <a:r>
              <a:rPr lang="en-GB" dirty="0" smtClean="0"/>
              <a:t> October), and five projects were chosen, compared to  nine in 2011. </a:t>
            </a:r>
          </a:p>
          <a:p>
            <a:r>
              <a:rPr lang="en-GB" dirty="0" smtClean="0"/>
              <a:t>In 2008, exceptionally, one project was awarded a first prize, with a ‘runner up’ prize to the eight other awards. </a:t>
            </a:r>
          </a:p>
          <a:p>
            <a:r>
              <a:rPr lang="en-GB" dirty="0" smtClean="0"/>
              <a:t>Each year the award ceremony is held in different </a:t>
            </a:r>
            <a:r>
              <a:rPr lang="en-GB" dirty="0" smtClean="0"/>
              <a:t>locations, not </a:t>
            </a:r>
            <a:r>
              <a:rPr lang="en-GB" dirty="0" smtClean="0"/>
              <a:t>always in </a:t>
            </a:r>
            <a:r>
              <a:rPr lang="en-GB" dirty="0" smtClean="0"/>
              <a:t>Germany: in 2011 it was </a:t>
            </a:r>
            <a:r>
              <a:rPr lang="en-GB" dirty="0" smtClean="0"/>
              <a:t>held in </a:t>
            </a:r>
            <a:r>
              <a:rPr lang="en-GB" dirty="0" smtClean="0"/>
              <a:t>Vienna</a:t>
            </a:r>
          </a:p>
          <a:p>
            <a:r>
              <a:rPr lang="en-GB" dirty="0" smtClean="0"/>
              <a:t>This </a:t>
            </a:r>
            <a:r>
              <a:rPr lang="en-GB" dirty="0" smtClean="0"/>
              <a:t>enables winners running projects in the German language to learn about each others’ work.</a:t>
            </a:r>
            <a:endParaRPr lang="en-GB" dirty="0" smtClean="0"/>
          </a:p>
          <a:p>
            <a:pPr lvl="0"/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908720"/>
            <a:ext cx="8003232" cy="93610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AWARDS &amp; THE AWARD CEREMONY</a:t>
            </a:r>
            <a:endParaRPr lang="en-GB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e Preisträgerinnen und Preisträger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704856" cy="51365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2508</TotalTime>
  <Words>414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EUROPÄISCHES SPRACHENSIEGEL NATIONAL REPORT: GERMANY</vt:lpstr>
      <vt:lpstr>ORGANISATION OF THE SCHEME</vt:lpstr>
      <vt:lpstr>Slide 3</vt:lpstr>
      <vt:lpstr>Slide 4</vt:lpstr>
      <vt:lpstr>Slide 5</vt:lpstr>
      <vt:lpstr>NEW THEME EACH YEAR</vt:lpstr>
      <vt:lpstr>APPLICATIONS</vt:lpstr>
      <vt:lpstr>AWARDS &amp; THE AWARD CEREMONY</vt:lpstr>
      <vt:lpstr>Slide 9</vt:lpstr>
      <vt:lpstr>THE PROS AND CONS OF ROTATION AMONG DIFFERENT AGENCIES</vt:lpstr>
      <vt:lpstr>RECOMMENDATIONS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Language Label</dc:title>
  <dc:creator>Richard Rossner</dc:creator>
  <cp:lastModifiedBy>Richard Rossner</cp:lastModifiedBy>
  <cp:revision>22</cp:revision>
  <dcterms:created xsi:type="dcterms:W3CDTF">2012-02-17T14:14:47Z</dcterms:created>
  <dcterms:modified xsi:type="dcterms:W3CDTF">2013-02-07T12:41:12Z</dcterms:modified>
</cp:coreProperties>
</file>